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77" r:id="rId4"/>
    <p:sldId id="260" r:id="rId5"/>
    <p:sldId id="261" r:id="rId6"/>
    <p:sldId id="307" r:id="rId7"/>
    <p:sldId id="262" r:id="rId9"/>
    <p:sldId id="297" r:id="rId10"/>
    <p:sldId id="298" r:id="rId11"/>
    <p:sldId id="299" r:id="rId12"/>
    <p:sldId id="300" r:id="rId13"/>
    <p:sldId id="301" r:id="rId14"/>
    <p:sldId id="266" r:id="rId15"/>
    <p:sldId id="267" r:id="rId16"/>
    <p:sldId id="268" r:id="rId17"/>
    <p:sldId id="275" r:id="rId18"/>
    <p:sldId id="28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43"/>
    <a:srgbClr val="EFEFEF"/>
    <a:srgbClr val="EE1C25"/>
    <a:srgbClr val="E92809"/>
    <a:srgbClr val="29334E"/>
    <a:srgbClr val="0D378D"/>
    <a:srgbClr val="252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5263" autoAdjust="0"/>
  </p:normalViewPr>
  <p:slideViewPr>
    <p:cSldViewPr showGuides="1">
      <p:cViewPr varScale="1">
        <p:scale>
          <a:sx n="111" d="100"/>
          <a:sy n="111" d="100"/>
        </p:scale>
        <p:origin x="-324" y="-78"/>
      </p:cViewPr>
      <p:guideLst>
        <p:guide orient="horz" pos="2251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1E304-2DBC-E242-A20B-B40E35B56F9C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78089-FD91-5A48-8C72-09549FD6EF1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8089-FD91-5A48-8C72-09549FD6EF1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C0A68-AF0B-43AF-9074-8EBBF59F72A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DB66-2CA3-41F3-B219-260ECFB8A19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3" Type="http://schemas.openxmlformats.org/officeDocument/2006/relationships/slideLayout" Target="../slideLayouts/slideLayout2.xml"/><Relationship Id="rId12" Type="http://schemas.microsoft.com/office/2007/relationships/hdphoto" Target="../media/image14.wdp"/><Relationship Id="rId11" Type="http://schemas.openxmlformats.org/officeDocument/2006/relationships/image" Target="../media/image13.png"/><Relationship Id="rId10" Type="http://schemas.microsoft.com/office/2007/relationships/hdphoto" Target="../media/image12.wdp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5.wdp"/><Relationship Id="rId7" Type="http://schemas.openxmlformats.org/officeDocument/2006/relationships/image" Target="../media/image4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image00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96" y="836712"/>
            <a:ext cx="3672408" cy="882595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>
          <a:xfrm>
            <a:off x="2922106" y="3068960"/>
            <a:ext cx="6347787" cy="11464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solidFill>
                  <a:srgbClr val="252525"/>
                </a:solidFill>
                <a:latin typeface="Century Gothic" panose="020B0502020202020204" pitchFamily="34" charset="0"/>
                <a:cs typeface="Arial" panose="020B0604020202020204"/>
              </a:rPr>
              <a:t>УНИВЕРСАЛЬНЫЙ РЕМОНТНЫЙ МАТЕРИАЛ</a:t>
            </a:r>
            <a:endParaRPr lang="ru-RU" sz="2400" b="1" spc="-5" dirty="0">
              <a:solidFill>
                <a:srgbClr val="252525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57150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solidFill>
                  <a:srgbClr val="252525"/>
                </a:solidFill>
                <a:latin typeface="Century Gothic" panose="020B0502020202020204" pitchFamily="34" charset="0"/>
                <a:cs typeface="Arial" panose="020B0604020202020204"/>
              </a:rPr>
              <a:t>ДВУХКОМПОНЕНТНЫЙ ПОЛИМЕРНЫЙ</a:t>
            </a:r>
            <a:endParaRPr lang="ru-RU" sz="2400" b="1" spc="-5" dirty="0">
              <a:solidFill>
                <a:srgbClr val="252525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5715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</a:t>
            </a:r>
            <a:r>
              <a:rPr lang="en-US" sz="24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- </a:t>
            </a:r>
            <a:r>
              <a:rPr lang="ru-RU" sz="24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2П»</a:t>
            </a:r>
            <a:endParaRPr lang="en-US" sz="2400" b="1" dirty="0">
              <a:solidFill>
                <a:srgbClr val="0D378D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562763" y="5013176"/>
            <a:ext cx="3066473" cy="563418"/>
          </a:xfrm>
          <a:prstGeom prst="roundRect">
            <a:avLst>
              <a:gd name="adj" fmla="val 50000"/>
            </a:avLst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80177" y="5125253"/>
            <a:ext cx="203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" dirty="0">
                <a:solidFill>
                  <a:srgbClr val="F1F1F1"/>
                </a:solidFill>
                <a:latin typeface="GillSans" panose="020B0602020204020204" pitchFamily="34" charset="0"/>
                <a:cs typeface="Arial" panose="020B0604020202020204"/>
              </a:rPr>
              <a:t>POLYDUBER.COM</a:t>
            </a:r>
            <a:endParaRPr lang="en-US" dirty="0">
              <a:latin typeface="GillSans" panose="020B0602020204020204" pitchFamily="34" charset="0"/>
              <a:cs typeface="Arial" panose="020B0604020202020204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585610" y="1988840"/>
            <a:ext cx="70207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СКОРОСТЬ</a:t>
            </a:r>
            <a:r>
              <a:rPr lang="en-US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·</a:t>
            </a:r>
            <a:r>
              <a:rPr lang="ru-RU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 НАДЁЖНОСТЬ </a:t>
            </a:r>
            <a:r>
              <a:rPr lang="ru-RU" sz="1600" b="1" dirty="0">
                <a:solidFill>
                  <a:srgbClr val="0D378D"/>
                </a:solidFill>
              </a:rPr>
              <a:t>· </a:t>
            </a:r>
            <a:r>
              <a:rPr lang="ru-RU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ДОЛГОВЕЧНОСТЬ</a:t>
            </a:r>
            <a:endParaRPr sz="1600" b="1" dirty="0">
              <a:solidFill>
                <a:srgbClr val="0D378D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" y="116840"/>
            <a:ext cx="12192000" cy="7247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ТЕХНОЛОГИЯ РЕМОНТА КОЛОДЦЕВ</a:t>
            </a:r>
            <a:b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</a:b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МАТЕРИАЛОМ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- 2П»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48142" y="1926268"/>
            <a:ext cx="0" cy="438305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570" y="1504950"/>
            <a:ext cx="5027295" cy="8108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buNone/>
            </a:pPr>
            <a:r>
              <a:rPr lang="ru-RU" b="1" dirty="0">
                <a:latin typeface="Century Gothic" panose="020B0502020202020204" pitchFamily="34" charset="0"/>
              </a:rPr>
              <a:t>9. ЗАЛИВКА РЕМОНТНОГО МАТЕРИАЛА В ПОДГОТОВЛЕННОЕ ПРОСТРАНСТВО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5365" y="1640205"/>
            <a:ext cx="5787390" cy="623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altLang="en-GB" b="1" dirty="0">
                <a:latin typeface="Century Gothic" panose="020B0502020202020204" pitchFamily="34" charset="0"/>
              </a:rPr>
              <a:t>10. УСТАНОВКА КОЛЬЦА НА ОТРЕМОНТИРОВАННУЮ ПОВЕРХНОСТЬ</a:t>
            </a:r>
            <a:endParaRPr lang="ru-RU" altLang="en-GB" b="1" dirty="0">
              <a:latin typeface="Century Gothic" panose="020B0502020202020204" pitchFamily="34" charset="0"/>
            </a:endParaRP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76705" y="2493010"/>
            <a:ext cx="3091815" cy="4775835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319645" y="2493010"/>
            <a:ext cx="3102610" cy="46526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" y="189230"/>
            <a:ext cx="12192000" cy="7247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ТЕХНОЛОГИЯ РЕМОНТА КОЛОДЦЕВ</a:t>
            </a:r>
            <a:b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</a:b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МАТЕРИАЛОМ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- 2П»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48142" y="1926268"/>
            <a:ext cx="0" cy="438305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570" y="1646555"/>
            <a:ext cx="5027295" cy="512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buNone/>
            </a:pPr>
            <a:r>
              <a:rPr lang="ru-RU" b="1" dirty="0">
                <a:latin typeface="Century Gothic" panose="020B0502020202020204" pitchFamily="34" charset="0"/>
              </a:rPr>
              <a:t>11. </a:t>
            </a:r>
            <a:r>
              <a:rPr lang="ru-RU" b="1" dirty="0" smtClean="0">
                <a:latin typeface="Century Gothic" panose="020B0502020202020204" pitchFamily="34" charset="0"/>
              </a:rPr>
              <a:t>РЕМОНТ</a:t>
            </a:r>
            <a:r>
              <a:rPr lang="ru-RU" b="1" dirty="0" smtClean="0">
                <a:latin typeface="Century Gothic" panose="020B0502020202020204" pitchFamily="34" charset="0"/>
              </a:rPr>
              <a:t> </a:t>
            </a:r>
            <a:r>
              <a:rPr lang="ru-RU" b="1" dirty="0">
                <a:latin typeface="Century Gothic" panose="020B0502020202020204" pitchFamily="34" charset="0"/>
              </a:rPr>
              <a:t>ОСНОВАНИЯ КОЛЬЦА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5365" y="1640205"/>
            <a:ext cx="5787390" cy="623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altLang="en-GB" b="1" dirty="0">
                <a:latin typeface="Century Gothic" panose="020B0502020202020204" pitchFamily="34" charset="0"/>
              </a:rPr>
              <a:t>12. УДАЛЕНИЕ ОПАЛУБКИ ИЗ ОТРЕМОНТИРОВАННОГО  КОЛОДЦА</a:t>
            </a:r>
            <a:endParaRPr lang="ru-RU" altLang="en-GB" b="1" dirty="0">
              <a:latin typeface="Century Gothic" panose="020B0502020202020204" pitchFamily="34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45285" y="2264410"/>
            <a:ext cx="3369945" cy="4933950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38720" y="2593975"/>
            <a:ext cx="3397885" cy="46393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5880" y="2276872"/>
            <a:ext cx="6845561" cy="1792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cs typeface="Arial MT"/>
              </a:rPr>
              <a:t>Низкое водопоглощение и высочайшая адгезия к металлу дает возможность использовать «</a:t>
            </a:r>
            <a:r>
              <a:rPr lang="ru-RU" dirty="0"/>
              <a:t>ПОЛИДАБЕР УРМ - 2П</a:t>
            </a:r>
            <a:r>
              <a:rPr lang="ru-RU" dirty="0">
                <a:cs typeface="Arial MT"/>
              </a:rPr>
              <a:t>» </a:t>
            </a:r>
            <a:endParaRPr lang="ru-RU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cs typeface="Arial MT"/>
              </a:rPr>
              <a:t>как антикоррозийное покрытие</a:t>
            </a:r>
            <a:endParaRPr lang="ru-RU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cs typeface="Arial MT"/>
              </a:rPr>
              <a:t>Высокие гидроизоляционные свойства (при нанесении на бетон </a:t>
            </a:r>
            <a:endParaRPr lang="ru-RU" dirty="0"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cs typeface="Arial MT"/>
              </a:rPr>
              <a:t>в качестве гидроизолятора индекс бетона меняется с </a:t>
            </a:r>
            <a:r>
              <a:rPr lang="ru-RU" b="1" dirty="0">
                <a:cs typeface="Arial MT"/>
              </a:rPr>
              <a:t>w6</a:t>
            </a:r>
            <a:r>
              <a:rPr lang="ru-RU" dirty="0">
                <a:cs typeface="Arial MT"/>
              </a:rPr>
              <a:t> на </a:t>
            </a:r>
            <a:r>
              <a:rPr lang="ru-RU" b="1" dirty="0">
                <a:cs typeface="Arial MT"/>
              </a:rPr>
              <a:t>w20</a:t>
            </a:r>
            <a:r>
              <a:rPr lang="ru-RU" dirty="0">
                <a:cs typeface="Arial MT"/>
              </a:rPr>
              <a:t>)</a:t>
            </a:r>
            <a:endParaRPr lang="en-US" sz="1800" dirty="0">
              <a:cs typeface="Arial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35091" y="784132"/>
            <a:ext cx="504177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ru-RU" b="1" spc="-5" dirty="0">
                <a:latin typeface="Century Gothic" panose="020B0502020202020204" pitchFamily="34" charset="0"/>
                <a:cs typeface="Arial MT"/>
              </a:rPr>
              <a:t>НИЗКОЕ ВОДОПОГЛАЩЕНИЕ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65" y="850360"/>
            <a:ext cx="1070248" cy="107024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087888" y="1268760"/>
            <a:ext cx="4333972" cy="646331"/>
          </a:xfrm>
          <a:prstGeom prst="roundRect">
            <a:avLst>
              <a:gd name="adj" fmla="val 50000"/>
            </a:avLst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231904" y="1412776"/>
            <a:ext cx="4648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5" dirty="0">
                <a:solidFill>
                  <a:schemeClr val="bg1"/>
                </a:solidFill>
                <a:cs typeface="Arial MT"/>
              </a:rPr>
              <a:t>Водопоглащение – не более 0,1%</a:t>
            </a:r>
            <a:endParaRPr lang="en-US" spc="-25" dirty="0">
              <a:solidFill>
                <a:schemeClr val="bg1"/>
              </a:solidFill>
              <a:cs typeface="Arial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88430" y="1421083"/>
            <a:ext cx="1642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</a:tabLst>
            </a:pPr>
            <a:r>
              <a:rPr lang="ru-RU" spc="-5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/>
              </a:rPr>
              <a:t>У бетона</a:t>
            </a:r>
            <a:r>
              <a:rPr lang="en-GB" sz="1800" spc="2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/>
              </a:rPr>
              <a:t> </a:t>
            </a:r>
            <a:r>
              <a:rPr lang="en-GB" sz="1800" spc="-5" dirty="0">
                <a:solidFill>
                  <a:srgbClr val="C00000"/>
                </a:solidFill>
                <a:cs typeface="Arial" panose="020B0604020202020204"/>
              </a:rPr>
              <a:t>– </a:t>
            </a:r>
            <a:r>
              <a:rPr lang="en-GB" sz="1800" spc="-10" dirty="0">
                <a:solidFill>
                  <a:srgbClr val="C00000"/>
                </a:solidFill>
                <a:cs typeface="Arial" panose="020B0604020202020204"/>
              </a:rPr>
              <a:t>6%</a:t>
            </a:r>
            <a:endParaRPr lang="en-GB" sz="1800" dirty="0">
              <a:solidFill>
                <a:srgbClr val="C00000"/>
              </a:solidFill>
              <a:cs typeface="Arial" panose="020B0604020202020204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4725144"/>
            <a:ext cx="1043668" cy="10436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66312" y="4505194"/>
            <a:ext cx="504177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5" dirty="0">
                <a:latin typeface="Century Gothic" panose="020B0502020202020204" pitchFamily="34" charset="0"/>
              </a:rPr>
              <a:t>ВЫСОКАЯ МОРОЗОСТОЙКОСТЬ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128506" y="4997451"/>
            <a:ext cx="4333972" cy="646331"/>
          </a:xfrm>
          <a:prstGeom prst="roundRect">
            <a:avLst>
              <a:gd name="adj" fmla="val 50000"/>
            </a:avLst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05587" y="5135950"/>
            <a:ext cx="3598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Морозостойкость</a:t>
            </a:r>
            <a:r>
              <a:rPr lang="ru-RU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– </a:t>
            </a:r>
            <a:r>
              <a:rPr lang="en-US" dirty="0">
                <a:solidFill>
                  <a:schemeClr val="bg1"/>
                </a:solidFill>
                <a:latin typeface="Arial MT"/>
                <a:cs typeface="Arial MT"/>
              </a:rPr>
              <a:t>F</a:t>
            </a:r>
            <a:r>
              <a:rPr lang="en-US" sz="1000" dirty="0">
                <a:solidFill>
                  <a:schemeClr val="bg1"/>
                </a:solidFill>
                <a:latin typeface="Arial MT"/>
                <a:cs typeface="Arial MT"/>
              </a:rPr>
              <a:t>2</a:t>
            </a:r>
            <a:r>
              <a:rPr lang="en-US" sz="1000" spc="190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en-US" spc="-10" dirty="0">
                <a:solidFill>
                  <a:schemeClr val="bg1"/>
                </a:solidFill>
                <a:latin typeface="Arial MT"/>
                <a:cs typeface="Arial MT"/>
              </a:rPr>
              <a:t>500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Заголовок 1"/>
          <p:cNvSpPr txBox="1"/>
          <p:nvPr/>
        </p:nvSpPr>
        <p:spPr>
          <a:xfrm>
            <a:off x="335360" y="2564904"/>
            <a:ext cx="3820523" cy="2318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УНИКАЛЬНЫЕ СВОЙСТВА</a:t>
            </a:r>
            <a:r>
              <a:rPr lang="ru-RU" sz="2400" b="1" spc="-10" dirty="0">
                <a:solidFill>
                  <a:srgbClr val="E92809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-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8055" y="914500"/>
            <a:ext cx="504177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ru-RU" b="1" spc="-5" dirty="0">
                <a:latin typeface="Century Gothic" panose="020B0502020202020204" pitchFamily="34" charset="0"/>
              </a:rPr>
              <a:t>НИЗКАЯ ИСТИРАЕМОСТЬ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9287" y="1404645"/>
            <a:ext cx="4333972" cy="646331"/>
          </a:xfrm>
          <a:prstGeom prst="roundRect">
            <a:avLst>
              <a:gd name="adj" fmla="val 50000"/>
            </a:avLst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634868" y="1543144"/>
            <a:ext cx="4648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>
                <a:solidFill>
                  <a:srgbClr val="FFFFFF"/>
                </a:solidFill>
                <a:cs typeface="Arial MT"/>
              </a:rPr>
              <a:t>Истираемость</a:t>
            </a:r>
            <a:r>
              <a:rPr lang="en-GB" sz="18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GB" sz="18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lang="en-GB" sz="1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GB" sz="1800" spc="-5" dirty="0">
                <a:solidFill>
                  <a:srgbClr val="FFFFFF"/>
                </a:solidFill>
                <a:latin typeface="Arial MT"/>
                <a:cs typeface="Arial MT"/>
              </a:rPr>
              <a:t>0,3</a:t>
            </a:r>
            <a:r>
              <a:rPr lang="en-GB"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GB" sz="1800" spc="-5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lang="en-GB"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GB" sz="18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lang="en-GB"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GB" sz="1800" spc="5" dirty="0">
                <a:solidFill>
                  <a:srgbClr val="FFFFFF"/>
                </a:solidFill>
                <a:latin typeface="Arial MT"/>
                <a:cs typeface="Arial MT"/>
              </a:rPr>
              <a:t>cm²</a:t>
            </a:r>
            <a:endParaRPr lang="en-GB" sz="1800" dirty="0">
              <a:latin typeface="Arial MT"/>
              <a:cs typeface="Arial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1394" y="1551451"/>
            <a:ext cx="1821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</a:tabLst>
            </a:pPr>
            <a:r>
              <a:rPr lang="ru-RU" sz="1800" spc="-5" dirty="0">
                <a:solidFill>
                  <a:srgbClr val="C00000"/>
                </a:solidFill>
                <a:cs typeface="Arial" panose="020B0604020202020204"/>
              </a:rPr>
              <a:t>У бетона</a:t>
            </a:r>
            <a:r>
              <a:rPr lang="en-GB" sz="1800" spc="20" dirty="0">
                <a:solidFill>
                  <a:srgbClr val="C00000"/>
                </a:solidFill>
                <a:cs typeface="Arial" panose="020B0604020202020204"/>
              </a:rPr>
              <a:t> </a:t>
            </a:r>
            <a:r>
              <a:rPr lang="en-GB" sz="1800" spc="-5" dirty="0">
                <a:solidFill>
                  <a:srgbClr val="C00000"/>
                </a:solidFill>
                <a:cs typeface="Arial" panose="020B0604020202020204"/>
              </a:rPr>
              <a:t>– </a:t>
            </a:r>
            <a:r>
              <a:rPr lang="en-GB" spc="-10" dirty="0">
                <a:solidFill>
                  <a:srgbClr val="C00000"/>
                </a:solidFill>
                <a:cs typeface="Arial" panose="020B0604020202020204"/>
              </a:rPr>
              <a:t>0,7</a:t>
            </a:r>
            <a:endParaRPr lang="en-GB" sz="1800" dirty="0">
              <a:solidFill>
                <a:srgbClr val="C00000"/>
              </a:solidFill>
              <a:cs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8055" y="2766218"/>
            <a:ext cx="504177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 MT"/>
              </a:rPr>
              <a:t>ВЫСОКАЯ ЭЛАСТИЧНОСТЬ</a:t>
            </a:r>
            <a:endParaRPr lang="en-GB" sz="1800" b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 M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44" y="790128"/>
            <a:ext cx="1229033" cy="1229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44" y="2655422"/>
            <a:ext cx="1325563" cy="1325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8055" y="3381334"/>
            <a:ext cx="8015748" cy="60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0985" marR="5080" indent="-248920">
              <a:lnSpc>
                <a:spcPct val="80000"/>
              </a:lnSpc>
              <a:spcBef>
                <a:spcPts val="540"/>
              </a:spcBef>
            </a:pPr>
            <a:r>
              <a:rPr lang="ru-RU" spc="-5" dirty="0">
                <a:solidFill>
                  <a:srgbClr val="C00000"/>
                </a:solidFill>
                <a:cs typeface="Arial MT"/>
              </a:rPr>
              <a:t>Высочайшая эластичность в сравнении с бетоном</a:t>
            </a:r>
            <a:endParaRPr lang="ru-RU" spc="-5" dirty="0">
              <a:solidFill>
                <a:srgbClr val="C00000"/>
              </a:solidFill>
              <a:cs typeface="Arial MT"/>
            </a:endParaRPr>
          </a:p>
          <a:p>
            <a:pPr marL="260985" marR="5080" indent="-248920">
              <a:lnSpc>
                <a:spcPct val="80000"/>
              </a:lnSpc>
              <a:spcBef>
                <a:spcPts val="540"/>
              </a:spcBef>
            </a:pPr>
            <a:r>
              <a:rPr lang="ru-RU" spc="-5" dirty="0">
                <a:solidFill>
                  <a:srgbClr val="C00000"/>
                </a:solidFill>
                <a:cs typeface="Arial MT"/>
              </a:rPr>
              <a:t>(в 15 раз выше эластичности бетона)</a:t>
            </a:r>
            <a:endParaRPr lang="en-US" sz="1800" dirty="0">
              <a:solidFill>
                <a:srgbClr val="C00000"/>
              </a:solidFill>
              <a:cs typeface="Arial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6896" y="4698117"/>
            <a:ext cx="504177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 MT"/>
              </a:rPr>
              <a:t>ВЫСОКАЯ УДАРОСТОЙКОСТЬ</a:t>
            </a:r>
            <a:endParaRPr lang="en-GB" sz="1800" b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75920" y="5229200"/>
            <a:ext cx="6048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 требует применения </a:t>
            </a:r>
            <a:r>
              <a:rPr lang="ru-RU" dirty="0" err="1"/>
              <a:t>праймера</a:t>
            </a:r>
            <a:r>
              <a:rPr lang="ru-RU" dirty="0"/>
              <a:t>, уплотнения, дополнительного ухода после укладки, </a:t>
            </a:r>
            <a:endParaRPr lang="ru-RU" dirty="0"/>
          </a:p>
          <a:p>
            <a:r>
              <a:rPr lang="ru-RU" dirty="0"/>
              <a:t>не даёт усадки при наборе прочности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35" y="4728789"/>
            <a:ext cx="1142256" cy="1142256"/>
          </a:xfrm>
          <a:prstGeom prst="rect">
            <a:avLst/>
          </a:prstGeom>
        </p:spPr>
      </p:pic>
      <p:sp>
        <p:nvSpPr>
          <p:cNvPr id="18" name="Заголовок 1"/>
          <p:cNvSpPr txBox="1"/>
          <p:nvPr/>
        </p:nvSpPr>
        <p:spPr>
          <a:xfrm>
            <a:off x="335360" y="2564904"/>
            <a:ext cx="3820523" cy="2318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УНИКАЛЬНЫЕ СВОЙСТВА</a:t>
            </a:r>
            <a:r>
              <a:rPr lang="ru-RU" sz="2400" b="1" spc="-10" dirty="0">
                <a:solidFill>
                  <a:srgbClr val="E92809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-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342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УНИКАЛЬНЫЕ СВОЙСТВА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УНИВЕРСАЛЬНОГО РЕМОНТНОГО МАТЕРИАЛА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- 2П»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342" y="4015775"/>
            <a:ext cx="5041766" cy="618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30"/>
              </a:lnSpc>
              <a:spcBef>
                <a:spcPts val="100"/>
              </a:spcBef>
            </a:pPr>
            <a:r>
              <a:rPr lang="ru-RU" spc="-5" dirty="0">
                <a:cs typeface="Arial MT"/>
              </a:rPr>
              <a:t>Не разрушается под воздействием </a:t>
            </a:r>
            <a:endParaRPr lang="ru-RU" spc="-5" dirty="0">
              <a:cs typeface="Arial MT"/>
            </a:endParaRPr>
          </a:p>
          <a:p>
            <a:pPr>
              <a:lnSpc>
                <a:spcPts val="2030"/>
              </a:lnSpc>
              <a:spcBef>
                <a:spcPts val="100"/>
              </a:spcBef>
            </a:pPr>
            <a:r>
              <a:rPr lang="ru-RU" spc="-5" dirty="0">
                <a:cs typeface="Arial MT"/>
              </a:rPr>
              <a:t>кислот, щелочей, солей, масел</a:t>
            </a:r>
            <a:endParaRPr lang="en-US" spc="-5" dirty="0">
              <a:cs typeface="Arial MT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48142" y="1926268"/>
            <a:ext cx="0" cy="4179015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90934" y="2519059"/>
            <a:ext cx="3836952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ru-RU" b="1" spc="-5" dirty="0">
                <a:latin typeface="Century Gothic" panose="020B0502020202020204" pitchFamily="34" charset="0"/>
                <a:cs typeface="Arial MT"/>
              </a:rPr>
              <a:t>ВЫСОКАЯ УСТОЙЧИВОСТЬ</a:t>
            </a:r>
            <a:endParaRPr lang="ru-RU" b="1" spc="-5" dirty="0">
              <a:latin typeface="Century Gothic" panose="020B0502020202020204" pitchFamily="34" charset="0"/>
              <a:cs typeface="Arial MT"/>
            </a:endParaRPr>
          </a:p>
          <a:p>
            <a:r>
              <a:rPr lang="ru-RU" b="1" spc="-5" dirty="0">
                <a:latin typeface="Century Gothic" panose="020B0502020202020204" pitchFamily="34" charset="0"/>
                <a:cs typeface="Arial MT"/>
              </a:rPr>
              <a:t>К АГРЕССИВНОЙ СРЕДЕ</a:t>
            </a:r>
            <a:endParaRPr lang="en-US" b="1" spc="-5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12224" y="2530066"/>
            <a:ext cx="560146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ru-RU" b="1" spc="-5" dirty="0">
                <a:latin typeface="Century Gothic" panose="020B0502020202020204" pitchFamily="34" charset="0"/>
                <a:cs typeface="Calibri" panose="020F0502020204030204"/>
              </a:rPr>
              <a:t>ВЫСОКАЯ УСТОЙЧИВОСТЬ</a:t>
            </a:r>
            <a:endParaRPr lang="ru-RU" b="1" spc="-5" dirty="0">
              <a:latin typeface="Century Gothic" panose="020B0502020202020204" pitchFamily="34" charset="0"/>
              <a:cs typeface="Calibri" panose="020F0502020204030204"/>
            </a:endParaRPr>
          </a:p>
          <a:p>
            <a:r>
              <a:rPr lang="ru-RU" b="1" spc="-5" dirty="0">
                <a:latin typeface="Century Gothic" panose="020B0502020202020204" pitchFamily="34" charset="0"/>
                <a:cs typeface="Calibri" panose="020F0502020204030204"/>
              </a:rPr>
              <a:t>К ГАММА ИЗЛУЧЕНИЮ</a:t>
            </a:r>
            <a:endParaRPr lang="en-GB" sz="1800" dirty="0">
              <a:latin typeface="Century Gothic" panose="020B0502020202020204" pitchFamily="34" charset="0"/>
              <a:cs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3062" y="4015775"/>
            <a:ext cx="8015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Биологическая защита от гамма излучения</a:t>
            </a:r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rgbClr val="C00000"/>
                </a:solidFill>
              </a:rPr>
              <a:t>Кратность ослабления в 4 раза больше, 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чем у бетона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42" y="2206375"/>
            <a:ext cx="1343586" cy="13435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3" y="2111449"/>
            <a:ext cx="1483564" cy="14835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400" y="2280801"/>
            <a:ext cx="61206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dirty="0">
                <a:cs typeface="Arial MT"/>
              </a:rPr>
              <a:t>Стандартная поставка «</a:t>
            </a:r>
            <a:r>
              <a:rPr lang="ru-RU" dirty="0"/>
              <a:t>ПОЛИДАБЕР УРМ - 2П</a:t>
            </a:r>
            <a:r>
              <a:rPr lang="ru-RU" dirty="0">
                <a:cs typeface="Arial MT"/>
              </a:rPr>
              <a:t>» составляет 33 ведра (возможна любая кратность поставки)</a:t>
            </a:r>
            <a:endParaRPr lang="ru-RU" dirty="0"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endParaRPr lang="ru-RU" u="sng" dirty="0"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dirty="0">
                <a:cs typeface="Arial MT"/>
              </a:rPr>
              <a:t>Количество композитного полимера в ведре – 30 кг (объем ведра 20 л). Цвет тары с композитным полимером – синий. Инициатор расфасован в 33 </a:t>
            </a:r>
            <a:r>
              <a:rPr lang="ru-RU" dirty="0" err="1">
                <a:cs typeface="Arial MT"/>
              </a:rPr>
              <a:t>зипбокса</a:t>
            </a:r>
            <a:r>
              <a:rPr lang="ru-RU" dirty="0">
                <a:cs typeface="Arial MT"/>
              </a:rPr>
              <a:t> (каждый в двойной упаковке) и доставляется </a:t>
            </a:r>
            <a:r>
              <a:rPr lang="ru-RU" dirty="0" smtClean="0">
                <a:cs typeface="Arial MT"/>
              </a:rPr>
              <a:t>в</a:t>
            </a:r>
            <a:r>
              <a:rPr lang="ru-RU" dirty="0" smtClean="0">
                <a:cs typeface="Arial MT"/>
              </a:rPr>
              <a:t> </a:t>
            </a:r>
            <a:r>
              <a:rPr lang="ru-RU" dirty="0">
                <a:cs typeface="Arial MT"/>
              </a:rPr>
              <a:t>картонной коробке</a:t>
            </a:r>
            <a:endParaRPr lang="ru-RU" dirty="0"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endParaRPr lang="ru-RU" dirty="0"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dirty="0">
                <a:cs typeface="Arial MT"/>
              </a:rPr>
              <a:t>Перевозится на поддонах в три ряда, по 11 ведер каждый. </a:t>
            </a:r>
            <a:endParaRPr lang="ru-RU" dirty="0"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dirty="0">
                <a:cs typeface="Arial MT"/>
              </a:rPr>
              <a:t>Вес нетто «</a:t>
            </a:r>
            <a:r>
              <a:rPr lang="ru-RU" dirty="0"/>
              <a:t>ПОЛИДАБЕР УРМ - 2П</a:t>
            </a:r>
            <a:r>
              <a:rPr lang="ru-RU" dirty="0">
                <a:cs typeface="Arial MT"/>
              </a:rPr>
              <a:t>» на поддоне 990 кг</a:t>
            </a:r>
            <a:endParaRPr lang="en-GB" dirty="0">
              <a:cs typeface="Arial MT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90342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ДОСТАВКА И ХРАНЕНИЕ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УНИВЕРСАЛЬНОГО РЕМОНТНОГО МАТЕРИАЛА 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ПОЛИДАБЕР УРМ - 2П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556792"/>
            <a:ext cx="1515299" cy="15152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772816"/>
            <a:ext cx="1515299" cy="15152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2060848"/>
            <a:ext cx="1515299" cy="15152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2348880"/>
            <a:ext cx="1515299" cy="15152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2636912"/>
            <a:ext cx="1515299" cy="15152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2924944"/>
            <a:ext cx="1515299" cy="1515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212976"/>
            <a:ext cx="1515299" cy="151529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501455"/>
            <a:ext cx="1515299" cy="151529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789040"/>
            <a:ext cx="1515299" cy="15152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4149080"/>
            <a:ext cx="1515299" cy="151529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4509120"/>
            <a:ext cx="1515299" cy="151529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1556792"/>
            <a:ext cx="1515299" cy="151529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1772816"/>
            <a:ext cx="1515299" cy="151529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060848"/>
            <a:ext cx="1515299" cy="151529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348880"/>
            <a:ext cx="1515299" cy="151529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36912"/>
            <a:ext cx="1515299" cy="15152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924944"/>
            <a:ext cx="1515299" cy="151529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3212976"/>
            <a:ext cx="1515299" cy="151529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3501455"/>
            <a:ext cx="1515299" cy="15152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3789040"/>
            <a:ext cx="1515299" cy="151529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4149080"/>
            <a:ext cx="1515299" cy="151529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556792"/>
            <a:ext cx="1515299" cy="15152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772816"/>
            <a:ext cx="1515299" cy="151529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060848"/>
            <a:ext cx="1515299" cy="15152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348880"/>
            <a:ext cx="1515299" cy="151529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636912"/>
            <a:ext cx="1515299" cy="151529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924944"/>
            <a:ext cx="1515299" cy="151529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212976"/>
            <a:ext cx="1515299" cy="15152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01455"/>
            <a:ext cx="1515299" cy="151529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789040"/>
            <a:ext cx="1515299" cy="15152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149080"/>
            <a:ext cx="1515299" cy="151529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509120"/>
            <a:ext cx="1515299" cy="15152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image00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"/>
          <a:stretch>
            <a:fillRect/>
          </a:stretch>
        </p:blipFill>
        <p:spPr bwMode="auto">
          <a:xfrm>
            <a:off x="4062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96" y="836712"/>
            <a:ext cx="3672408" cy="882595"/>
          </a:xfrm>
          <a:prstGeom prst="rect">
            <a:avLst/>
          </a:prstGeom>
        </p:spPr>
      </p:pic>
      <p:sp>
        <p:nvSpPr>
          <p:cNvPr id="9" name="Прямоугольник: скругленные углы 8"/>
          <p:cNvSpPr/>
          <p:nvPr/>
        </p:nvSpPr>
        <p:spPr>
          <a:xfrm>
            <a:off x="4562763" y="5013176"/>
            <a:ext cx="3066473" cy="563418"/>
          </a:xfrm>
          <a:prstGeom prst="roundRect">
            <a:avLst>
              <a:gd name="adj" fmla="val 50000"/>
            </a:avLst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80177" y="5125253"/>
            <a:ext cx="2301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" dirty="0">
                <a:solidFill>
                  <a:srgbClr val="F1F1F1"/>
                </a:solidFill>
                <a:latin typeface="GillSans" panose="020B0602020204020204" pitchFamily="34" charset="0"/>
                <a:cs typeface="Arial" panose="020B0604020202020204"/>
              </a:rPr>
              <a:t>POLYDUBER-SDM.RU</a:t>
            </a:r>
            <a:endParaRPr lang="en-US" dirty="0">
              <a:latin typeface="GillSans" panose="020B0602020204020204" pitchFamily="34" charset="0"/>
              <a:cs typeface="Arial" panose="020B0604020202020204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585610" y="1988840"/>
            <a:ext cx="70207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СКОРОСТЬ</a:t>
            </a:r>
            <a:r>
              <a:rPr lang="en-US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·</a:t>
            </a:r>
            <a:r>
              <a:rPr lang="ru-RU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 НАДЁЖНОСТЬ </a:t>
            </a:r>
            <a:r>
              <a:rPr lang="ru-RU" sz="1600" b="1" dirty="0">
                <a:solidFill>
                  <a:srgbClr val="0D378D"/>
                </a:solidFill>
              </a:rPr>
              <a:t>· </a:t>
            </a:r>
            <a:r>
              <a:rPr lang="ru-RU" sz="1600" b="1" dirty="0">
                <a:solidFill>
                  <a:srgbClr val="0D378D"/>
                </a:solidFill>
                <a:latin typeface="Century Gothic" panose="020B0502020202020204" pitchFamily="34" charset="0"/>
                <a:cs typeface="Arial" panose="020B0604020202020204"/>
              </a:rPr>
              <a:t>ДОЛГОВЕЧНОСТЬ</a:t>
            </a:r>
            <a:endParaRPr sz="1600" b="1" dirty="0">
              <a:solidFill>
                <a:srgbClr val="0D378D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9576" y="2996952"/>
            <a:ext cx="7632848" cy="157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1000"/>
              </a:lnSpc>
            </a:pPr>
            <a:r>
              <a:rPr lang="ru-RU" sz="1600" dirty="0">
                <a:latin typeface="Century Gothic" panose="020B0502020202020204" pitchFamily="34" charset="0"/>
                <a:cs typeface="Arial MT"/>
              </a:rPr>
              <a:t>ООО «СПЕЦДИРЕКТМОНТАЖ»</a:t>
            </a:r>
            <a:endParaRPr lang="ru-RU" sz="1600" dirty="0">
              <a:latin typeface="Century Gothic" panose="020B0502020202020204" pitchFamily="34" charset="0"/>
              <a:cs typeface="Arial MT"/>
            </a:endParaRPr>
          </a:p>
          <a:p>
            <a:pPr marL="12700" marR="5080" algn="ctr">
              <a:lnSpc>
                <a:spcPct val="101000"/>
              </a:lnSpc>
            </a:pPr>
            <a:r>
              <a:rPr lang="ru-RU" sz="1600" dirty="0">
                <a:latin typeface="Century Gothic" panose="020B0502020202020204" pitchFamily="34" charset="0"/>
                <a:cs typeface="Arial MT"/>
              </a:rPr>
              <a:t>124460, г. Москва, Зеленоград, </a:t>
            </a:r>
            <a:r>
              <a:rPr lang="ru-RU" sz="1600" dirty="0" err="1">
                <a:latin typeface="Century Gothic" panose="020B0502020202020204" pitchFamily="34" charset="0"/>
                <a:cs typeface="Arial MT"/>
              </a:rPr>
              <a:t>пр</a:t>
            </a:r>
            <a:r>
              <a:rPr lang="ru-RU" sz="1600" dirty="0">
                <a:latin typeface="Century Gothic" panose="020B0502020202020204" pitchFamily="34" charset="0"/>
                <a:cs typeface="Arial MT"/>
              </a:rPr>
              <a:t>-д 4801, д. 5</a:t>
            </a:r>
            <a:endParaRPr lang="ru-RU" sz="1600" dirty="0">
              <a:latin typeface="Century Gothic" panose="020B0502020202020204" pitchFamily="34" charset="0"/>
              <a:cs typeface="Arial MT"/>
            </a:endParaRPr>
          </a:p>
          <a:p>
            <a:pPr marL="12700" marR="5080" algn="ctr">
              <a:lnSpc>
                <a:spcPct val="101000"/>
              </a:lnSpc>
            </a:pPr>
            <a:endParaRPr lang="ru-RU" sz="1600" dirty="0">
              <a:latin typeface="Century Gothic" panose="020B0502020202020204" pitchFamily="34" charset="0"/>
              <a:cs typeface="Arial MT"/>
            </a:endParaRPr>
          </a:p>
          <a:p>
            <a:pPr marL="12700" marR="5080" algn="ctr">
              <a:lnSpc>
                <a:spcPct val="101000"/>
              </a:lnSpc>
            </a:pPr>
            <a:r>
              <a:rPr lang="ru-RU" sz="1600" dirty="0">
                <a:latin typeface="Century Gothic" panose="020B0502020202020204" pitchFamily="34" charset="0"/>
                <a:cs typeface="Arial MT"/>
              </a:rPr>
              <a:t>+7 (495) 981-56-06</a:t>
            </a:r>
            <a:endParaRPr lang="ru-RU" sz="1600" dirty="0">
              <a:latin typeface="Century Gothic" panose="020B0502020202020204" pitchFamily="34" charset="0"/>
              <a:cs typeface="Arial MT"/>
            </a:endParaRPr>
          </a:p>
          <a:p>
            <a:pPr marL="12700" marR="5080" algn="ctr">
              <a:lnSpc>
                <a:spcPct val="101000"/>
              </a:lnSpc>
            </a:pPr>
            <a:r>
              <a:rPr lang="en-US" altLang="ru-RU" sz="1600" dirty="0">
                <a:latin typeface="Century Gothic" panose="020B0502020202020204" pitchFamily="34" charset="0"/>
                <a:cs typeface="Arial MT"/>
              </a:rPr>
              <a:t>WhatsApp </a:t>
            </a:r>
            <a:r>
              <a:rPr lang="ru-RU" altLang="ru-RU" sz="1600" dirty="0">
                <a:latin typeface="Century Gothic" panose="020B0502020202020204" pitchFamily="34" charset="0"/>
                <a:cs typeface="Arial MT"/>
              </a:rPr>
              <a:t>+7-999-711-80-21</a:t>
            </a:r>
            <a:endParaRPr lang="ru-RU" sz="1600" dirty="0">
              <a:latin typeface="Century Gothic" panose="020B0502020202020204" pitchFamily="34" charset="0"/>
              <a:cs typeface="Arial MT"/>
            </a:endParaRPr>
          </a:p>
          <a:p>
            <a:pPr marL="12700" marR="5080" algn="ctr">
              <a:lnSpc>
                <a:spcPct val="101000"/>
              </a:lnSpc>
            </a:pPr>
            <a:r>
              <a:rPr lang="en-US" sz="1600" dirty="0">
                <a:latin typeface="Century Gothic" panose="020B0502020202020204" pitchFamily="34" charset="0"/>
                <a:cs typeface="Arial MT"/>
              </a:rPr>
              <a:t>ooosdm15@mail.ru</a:t>
            </a:r>
            <a:endParaRPr lang="en-US" sz="1600" dirty="0">
              <a:latin typeface="Century Gothic" panose="020B0502020202020204" pitchFamily="34" charset="0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image00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332656"/>
            <a:ext cx="6121895" cy="1325563"/>
          </a:xfrm>
        </p:spPr>
        <p:txBody>
          <a:bodyPr>
            <a:normAutofit/>
          </a:bodyPr>
          <a:lstStyle/>
          <a:p>
            <a:r>
              <a:rPr lang="ru-RU" sz="2400" b="1" spc="-1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/>
              </a:rPr>
              <a:t>О ПРОДУКТЕ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3392" y="1628801"/>
            <a:ext cx="7200800" cy="2911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000"/>
              </a:lnSpc>
            </a:pPr>
            <a:r>
              <a:rPr lang="ru-RU" sz="1600" dirty="0">
                <a:solidFill>
                  <a:schemeClr val="bg1"/>
                </a:solidFill>
                <a:cs typeface="Arial MT"/>
              </a:rPr>
              <a:t>Универсальный ремонтный материал «</a:t>
            </a:r>
            <a:r>
              <a:rPr lang="ru-RU" sz="1600" b="1" dirty="0">
                <a:solidFill>
                  <a:schemeClr val="bg1"/>
                </a:solidFill>
                <a:cs typeface="Arial MT"/>
              </a:rPr>
              <a:t>ПОЛИДАБЕР УРМ </a:t>
            </a:r>
            <a:r>
              <a:rPr lang="en-US" sz="1600" b="1" dirty="0">
                <a:solidFill>
                  <a:schemeClr val="bg1"/>
                </a:solidFill>
                <a:cs typeface="Arial MT"/>
              </a:rPr>
              <a:t>- </a:t>
            </a:r>
            <a:r>
              <a:rPr lang="ru-RU" sz="1600" b="1" dirty="0">
                <a:solidFill>
                  <a:schemeClr val="bg1"/>
                </a:solidFill>
                <a:cs typeface="Arial MT"/>
              </a:rPr>
              <a:t>2П</a:t>
            </a:r>
            <a:r>
              <a:rPr lang="ru-RU" sz="1600" dirty="0">
                <a:solidFill>
                  <a:schemeClr val="bg1"/>
                </a:solidFill>
                <a:cs typeface="Arial MT"/>
              </a:rPr>
              <a:t>» </a:t>
            </a:r>
            <a:endParaRPr lang="en-US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r>
              <a:rPr lang="ru-RU" sz="1600" dirty="0">
                <a:solidFill>
                  <a:schemeClr val="bg1"/>
                </a:solidFill>
                <a:cs typeface="Arial MT"/>
              </a:rPr>
              <a:t>торговой марки «</a:t>
            </a:r>
            <a:r>
              <a:rPr lang="en-US" sz="1600" dirty="0">
                <a:solidFill>
                  <a:schemeClr val="bg1"/>
                </a:solidFill>
                <a:cs typeface="Arial MT"/>
              </a:rPr>
              <a:t>POLYDUBER</a:t>
            </a:r>
            <a:r>
              <a:rPr lang="ru-RU" sz="1600" dirty="0">
                <a:solidFill>
                  <a:schemeClr val="bg1"/>
                </a:solidFill>
                <a:cs typeface="Arial MT"/>
              </a:rPr>
              <a:t>» является композитным полимерным материалом холодного отверждения</a:t>
            </a:r>
            <a:endParaRPr lang="ru-RU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endParaRPr lang="ru-RU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r>
              <a:rPr lang="ru-RU" sz="1600" dirty="0">
                <a:solidFill>
                  <a:schemeClr val="bg1"/>
                </a:solidFill>
                <a:cs typeface="Arial MT"/>
              </a:rPr>
              <a:t>Предназначен для оперативного ремонта сколов, выбоин, раковин, поверхностных и глубоких разрушений цементобетонных монолитных </a:t>
            </a:r>
            <a:endParaRPr lang="ru-RU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r>
              <a:rPr lang="ru-RU" sz="1600" dirty="0">
                <a:solidFill>
                  <a:schemeClr val="bg1"/>
                </a:solidFill>
                <a:cs typeface="Arial MT"/>
              </a:rPr>
              <a:t>и сборных покрытий аэродромов, автомобильных дорог, мостов, </a:t>
            </a:r>
            <a:endParaRPr lang="ru-RU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r>
              <a:rPr lang="ru-RU" sz="1600" dirty="0">
                <a:solidFill>
                  <a:schemeClr val="bg1"/>
                </a:solidFill>
                <a:cs typeface="Arial MT"/>
              </a:rPr>
              <a:t>причалов и других специальных сооружений</a:t>
            </a:r>
            <a:endParaRPr lang="ru-RU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endParaRPr lang="ru-RU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endParaRPr lang="ru-RU" sz="1600" dirty="0">
              <a:solidFill>
                <a:schemeClr val="bg1"/>
              </a:solidFill>
              <a:cs typeface="Arial MT"/>
            </a:endParaRPr>
          </a:p>
          <a:p>
            <a:pPr marL="12700" marR="5080">
              <a:lnSpc>
                <a:spcPct val="101000"/>
              </a:lnSpc>
            </a:pPr>
            <a:r>
              <a:rPr lang="ru-RU" sz="1600" dirty="0">
                <a:solidFill>
                  <a:schemeClr val="bg1"/>
                </a:solidFill>
                <a:cs typeface="Arial MT"/>
              </a:rPr>
              <a:t>Материал успешно прошел испытания в следующих учреждениях:</a:t>
            </a:r>
            <a:endParaRPr lang="en-US" sz="1600" dirty="0">
              <a:solidFill>
                <a:schemeClr val="bg1"/>
              </a:solidFill>
              <a:cs typeface="Arial MT"/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16280" y="764704"/>
            <a:ext cx="3096344" cy="496855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908720"/>
            <a:ext cx="3528392" cy="35283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484784"/>
            <a:ext cx="1512168" cy="363421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8616280" y="4941168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ПОЛИДАБЕР УРМ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- </a:t>
            </a:r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2П</a:t>
            </a:r>
            <a:endParaRPr lang="en-US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904312" y="4653136"/>
            <a:ext cx="252028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200" y1="15385" x2="22000" y2="42308"/>
                        <a14:foregroundMark x1="22000" y1="42308" x2="30800" y2="88462"/>
                        <a14:foregroundMark x1="30800" y1="88462" x2="61200" y2="85256"/>
                        <a14:foregroundMark x1="61200" y1="85256" x2="78000" y2="39744"/>
                        <a14:foregroundMark x1="78000" y1="39744" x2="50800" y2="18590"/>
                        <a14:foregroundMark x1="50800" y1="18590" x2="48400" y2="18590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653136"/>
            <a:ext cx="1609859" cy="100455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8" b="89804" l="9974" r="89770">
                        <a14:foregroundMark x1="32992" y1="14118" x2="53197" y2="13333"/>
                        <a14:foregroundMark x1="53197" y1="13333" x2="60870" y2="13333"/>
                        <a14:foregroundMark x1="37596" y1="5098" x2="56777" y2="5882"/>
                        <a14:foregroundMark x1="9719" y1="40784" x2="9719" y2="53333"/>
                        <a14:foregroundMark x1="38875" y1="89020" x2="51918" y2="8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4725144"/>
            <a:ext cx="1656184" cy="9816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0" b="91235" l="9926" r="89826">
                        <a14:foregroundMark x1="42184" y1="89243" x2="54342" y2="9123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653136"/>
            <a:ext cx="1734217" cy="108012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2" t="17872" r="33207" b="21450"/>
          <a:stretch>
            <a:fillRect/>
          </a:stretch>
        </p:blipFill>
        <p:spPr>
          <a:xfrm>
            <a:off x="5735960" y="4797152"/>
            <a:ext cx="1296144" cy="86409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"/>
            <a:ext cx="12184788" cy="6853943"/>
          </a:xfrm>
          <a:prstGeom prst="rect">
            <a:avLst/>
          </a:prstGeom>
        </p:spPr>
      </p:pic>
      <p:sp>
        <p:nvSpPr>
          <p:cNvPr id="23" name="Прямоугольник: скругленные углы 22"/>
          <p:cNvSpPr/>
          <p:nvPr/>
        </p:nvSpPr>
        <p:spPr>
          <a:xfrm>
            <a:off x="8544272" y="404664"/>
            <a:ext cx="3312368" cy="5169285"/>
          </a:xfrm>
          <a:prstGeom prst="roundRect">
            <a:avLst>
              <a:gd name="adj" fmla="val 6985"/>
            </a:avLst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9425" y="1070610"/>
            <a:ext cx="6480810" cy="6470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dirty="0"/>
              <a:t>«ПОЛИДАБЕР УРМ - 2П» состоит из двух компонентов: инициатор-отвердитель и композитный полимер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335360" y="5229200"/>
            <a:ext cx="3199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ИНИЦИАТОР-ОТВЕРДИТЕЛЬ</a:t>
            </a:r>
            <a:endParaRPr lang="en-GB" sz="1600" b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47728" y="5229200"/>
            <a:ext cx="3190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КОМПОЗИТНЫЙ ПОЛИМЕР</a:t>
            </a:r>
            <a:endParaRPr lang="en-GB" sz="1600" b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8328" y="2924944"/>
            <a:ext cx="936104" cy="10081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832304" y="908720"/>
            <a:ext cx="35283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«ПОЛИДАБЕР УРМ - 2П» — 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серого цвета</a:t>
            </a:r>
            <a:endParaRPr lang="ru-RU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При добавлении пигментных красителей может быть 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в различной цветовой гамме: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88488" y="2924944"/>
            <a:ext cx="936104" cy="936104"/>
          </a:xfrm>
          <a:prstGeom prst="rect">
            <a:avLst/>
          </a:prstGeom>
        </p:spPr>
      </p:pic>
      <p:pic>
        <p:nvPicPr>
          <p:cNvPr id="38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20336" y="4365104"/>
            <a:ext cx="936104" cy="936104"/>
          </a:xfrm>
          <a:prstGeom prst="rect">
            <a:avLst/>
          </a:prstGeom>
        </p:spPr>
      </p:pic>
      <p:pic>
        <p:nvPicPr>
          <p:cNvPr id="39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88488" y="4293096"/>
            <a:ext cx="936104" cy="936104"/>
          </a:xfrm>
          <a:prstGeom prst="rect">
            <a:avLst/>
          </a:prstGeom>
        </p:spPr>
      </p:pic>
      <p:pic>
        <p:nvPicPr>
          <p:cNvPr id="41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88088" y="3284984"/>
            <a:ext cx="936104" cy="1008112"/>
          </a:xfrm>
          <a:prstGeom prst="rect">
            <a:avLst/>
          </a:prstGeom>
        </p:spPr>
      </p:pic>
      <p:sp>
        <p:nvSpPr>
          <p:cNvPr id="20" name="Заголовок 1"/>
          <p:cNvSpPr txBox="1"/>
          <p:nvPr/>
        </p:nvSpPr>
        <p:spPr>
          <a:xfrm>
            <a:off x="479425" y="245110"/>
            <a:ext cx="6671945" cy="88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КОМПОНЕНТЫ ПРОДУКТА</a:t>
            </a:r>
            <a:endParaRPr lang="ru-RU" sz="2400" b="1" spc="-1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r>
              <a:rPr lang="ru-RU" sz="2400" b="1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</a:t>
            </a:r>
            <a:r>
              <a:rPr lang="en-US" sz="2400" b="1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- </a:t>
            </a:r>
            <a:r>
              <a:rPr lang="en-US" sz="2400" b="1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2</a:t>
            </a:r>
            <a:r>
              <a:rPr lang="ru-RU" sz="2400" b="1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П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89" y="2636406"/>
            <a:ext cx="2664296" cy="26642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71664" y="3573463"/>
            <a:ext cx="792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+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3573463"/>
            <a:ext cx="792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=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199515" y="1845310"/>
            <a:ext cx="2366645" cy="3215640"/>
          </a:xfrm>
          <a:prstGeom prst="rect">
            <a:avLst/>
          </a:prstGeom>
          <a:ln w="571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23392" y="1916832"/>
            <a:ext cx="5760640" cy="1584176"/>
          </a:xfrm>
          <a:prstGeom prst="roundRect">
            <a:avLst/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83432" y="2060848"/>
            <a:ext cx="5034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40"/>
              </a:lnSpc>
              <a:spcBef>
                <a:spcPts val="100"/>
              </a:spcBef>
            </a:pPr>
            <a:r>
              <a:rPr lang="ru-RU" spc="-5" dirty="0">
                <a:solidFill>
                  <a:schemeClr val="bg1"/>
                </a:solidFill>
                <a:cs typeface="Arial MT"/>
              </a:rPr>
              <a:t>Нанесение универсального двухкомпонентного ремонтного материала «ПОЛИДАБЕР УРМ - 2П» на дефектный участок может осуществляться обычными известными средствами для выполнения работ шпаклевочной технологии</a:t>
            </a:r>
            <a:endParaRPr lang="en-GB" dirty="0">
              <a:solidFill>
                <a:schemeClr val="bg1"/>
              </a:solidFill>
              <a:cs typeface="Arial MT"/>
            </a:endParaRPr>
          </a:p>
        </p:txBody>
      </p:sp>
      <p:pic>
        <p:nvPicPr>
          <p:cNvPr id="8" name="object 6"/>
          <p:cNvPicPr/>
          <p:nvPr/>
        </p:nvPicPr>
        <p:blipFill rotWithShape="1">
          <a:blip r:embed="rId1" cstate="print"/>
          <a:srcRect b="10071"/>
          <a:stretch>
            <a:fillRect/>
          </a:stretch>
        </p:blipFill>
        <p:spPr>
          <a:xfrm>
            <a:off x="7248128" y="0"/>
            <a:ext cx="4943872" cy="6167336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>
          <a:xfrm>
            <a:off x="479376" y="476672"/>
            <a:ext cx="4968552" cy="912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ПРОСТОТА </a:t>
            </a:r>
            <a:r>
              <a:rPr lang="ru-RU" sz="2400" b="1" spc="-10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ПРИМЕНЕНИЯ</a:t>
            </a:r>
            <a:endParaRPr lang="ru-RU" sz="2400" b="1" spc="-1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/>
              </a:rPr>
              <a:t>-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/>
              </a:rPr>
              <a:t>2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/>
              </a:rPr>
              <a:t>П</a:t>
            </a:r>
            <a:r>
              <a:rPr lang="ru-RU" sz="2400" b="1" spc="-1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/>
              </a:rPr>
              <a:t>»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074" name="Рисунок 1" descr="image00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5960" y="5613400"/>
            <a:ext cx="3615690" cy="669290"/>
          </a:xfrm>
          <a:prstGeom prst="rect">
            <a:avLst/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D378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570" y="5613400"/>
            <a:ext cx="3696335" cy="636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r>
              <a:rPr lang="ru-RU" altLang="en-US" sz="1600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РАЗРУШЕННЫЙ  КОЛОДЕЦ</a:t>
            </a:r>
            <a:r>
              <a:rPr lang="ru-RU" altLang="en-US" sz="1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endParaRPr lang="ru-RU" altLang="en-US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54470" y="4011930"/>
            <a:ext cx="3688715" cy="7131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r>
              <a:rPr lang="ru-RU" sz="1400" b="1" dirty="0">
                <a:solidFill>
                  <a:srgbClr val="F1F1F1"/>
                </a:solidFill>
                <a:latin typeface="Century Gothic" panose="020B0502020202020204" pitchFamily="34" charset="0"/>
                <a:cs typeface="Arial" panose="020B0604020202020204"/>
              </a:rPr>
              <a:t>КОЛОДЕЦ ПОСЛЕ РЕМОНТА</a:t>
            </a:r>
            <a:endParaRPr lang="en-US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696450" y="4011930"/>
            <a:ext cx="2232025" cy="7918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r>
              <a:rPr lang="ru-RU" sz="1400" b="1" dirty="0">
                <a:solidFill>
                  <a:srgbClr val="F1F1F1"/>
                </a:solidFill>
                <a:latin typeface="Century Gothic" panose="020B0502020202020204" pitchFamily="34" charset="0"/>
                <a:cs typeface="Arial" panose="020B0604020202020204"/>
              </a:rPr>
              <a:t>МОДЕРНИЗАЦИЯ</a:t>
            </a:r>
            <a:endParaRPr lang="en-US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67305" y="3896995"/>
            <a:ext cx="2232025" cy="7867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>
                <a:solidFill>
                  <a:srgbClr val="F1F1F1"/>
                </a:solidFill>
                <a:latin typeface="Century Gothic" panose="020B0502020202020204" pitchFamily="34" charset="0"/>
                <a:cs typeface="Arial" panose="020B0604020202020204"/>
              </a:rPr>
              <a:t>НАПОЛНЕНИЕ </a:t>
            </a:r>
            <a:endParaRPr lang="ru-RU" sz="1400" b="1" spc="-5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>
                <a:solidFill>
                  <a:srgbClr val="F1F1F1"/>
                </a:solidFill>
                <a:latin typeface="Century Gothic" panose="020B0502020202020204" pitchFamily="34" charset="0"/>
                <a:cs typeface="Arial" panose="020B0604020202020204"/>
              </a:rPr>
              <a:t>СТЫКО</a:t>
            </a:r>
            <a:endParaRPr lang="en-GB" sz="1400" b="1" dirty="0">
              <a:latin typeface="Century Gothic" panose="020B0502020202020204" pitchFamily="34" charset="0"/>
              <a:cs typeface="Arial" panose="020B0604020202020204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44110" y="3968750"/>
            <a:ext cx="2232025" cy="8534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r>
              <a:rPr lang="ru-RU" sz="1400" b="1" dirty="0">
                <a:solidFill>
                  <a:srgbClr val="F1F1F1"/>
                </a:solidFill>
                <a:latin typeface="Century Gothic" panose="020B0502020202020204" pitchFamily="34" charset="0"/>
                <a:cs typeface="Arial" panose="020B0604020202020204"/>
              </a:rPr>
              <a:t>ФИКСАЦЯ </a:t>
            </a:r>
            <a:endParaRPr lang="ru-RU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marL="12065" marR="5080" algn="ctr">
              <a:lnSpc>
                <a:spcPct val="101000"/>
              </a:lnSpc>
              <a:spcBef>
                <a:spcPts val="80"/>
              </a:spcBef>
            </a:pPr>
            <a:r>
              <a:rPr lang="ru-RU" sz="1400" b="1" dirty="0">
                <a:solidFill>
                  <a:srgbClr val="F1F1F1"/>
                </a:solidFill>
                <a:latin typeface="Century Gothic" panose="020B0502020202020204" pitchFamily="34" charset="0"/>
                <a:cs typeface="Arial" panose="020B0604020202020204"/>
              </a:rPr>
              <a:t>ОТРАЖЕЛЕЙ</a:t>
            </a:r>
            <a:endParaRPr lang="en-US" sz="1400" b="1" dirty="0">
              <a:solidFill>
                <a:srgbClr val="F1F1F1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sp>
        <p:nvSpPr>
          <p:cNvPr id="28" name="Заголовок 1"/>
          <p:cNvSpPr txBox="1"/>
          <p:nvPr/>
        </p:nvSpPr>
        <p:spPr>
          <a:xfrm>
            <a:off x="979805" y="123190"/>
            <a:ext cx="9752965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ВОЗМОЖНОСТИ ПРИМЕНЕНИЯ</a:t>
            </a:r>
            <a:endParaRPr lang="ru-RU" sz="2400" b="1" spc="-1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/>
            </a:endParaRPr>
          </a:p>
          <a:p>
            <a:pPr algn="ctr"/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УНИВЕРСАЛЬНОГО РЕМОНТНОГО МАТЕРИАЛА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-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2П» для ремонта колодцев</a:t>
            </a:r>
            <a:endParaRPr lang="ru-RU" sz="2400" b="1" spc="-10" dirty="0">
              <a:solidFill>
                <a:srgbClr val="001643"/>
              </a:solidFill>
              <a:latin typeface="Century Gothic" panose="020B0502020202020204" pitchFamily="34" charset="0"/>
              <a:cs typeface="Arial" panose="020B0604020202020204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3570" y="1423035"/>
            <a:ext cx="3696335" cy="419036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96000" y="1423035"/>
            <a:ext cx="3715385" cy="40881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67755" y="5510530"/>
            <a:ext cx="3642995" cy="707390"/>
          </a:xfrm>
          <a:prstGeom prst="rect">
            <a:avLst/>
          </a:prstGeom>
          <a:solidFill>
            <a:srgbClr val="001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КОЛОДЕЦ ПОСЛЕ РЕМОНТА</a:t>
            </a:r>
            <a:endParaRPr lang="ru-RU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5"/>
            <a:ext cx="12192000" cy="7247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ТЕХНОЛОГИЯ РЕМОНТА КОЛОДЦЕВ</a:t>
            </a:r>
            <a:b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</a:b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МАТЕРИАЛОМ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- 2П»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48142" y="1926268"/>
            <a:ext cx="0" cy="438305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570" y="1697990"/>
            <a:ext cx="5027295" cy="5403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ВИД СВЕРХУ ПОВЕРХНОСТИ РЕМОНТА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1420" y="1715135"/>
            <a:ext cx="5601335" cy="7023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2</a:t>
            </a:r>
            <a:r>
              <a:rPr lang="en-GB" b="1" dirty="0">
                <a:latin typeface="Century Gothic" panose="020B0502020202020204" pitchFamily="34" charset="0"/>
              </a:rPr>
              <a:t>. </a:t>
            </a:r>
            <a:r>
              <a:rPr lang="ru-RU" altLang="en-GB" b="1" dirty="0">
                <a:latin typeface="Century Gothic" panose="020B0502020202020204" pitchFamily="34" charset="0"/>
              </a:rPr>
              <a:t>ОЧИСТКА ПОВЕРХНОСТИ РЕМОНТА ОТ РАСКРОШИВШЕГОСЯ БЕТОНА</a:t>
            </a:r>
            <a:endParaRPr lang="ru-RU" altLang="en-GB" b="1" dirty="0">
              <a:latin typeface="Century Gothic" panose="020B0502020202020204" pitchFamily="34" charset="0"/>
            </a:endParaRP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58925" y="2493010"/>
            <a:ext cx="3263265" cy="435165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131050" y="2564765"/>
            <a:ext cx="3263265" cy="4533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5"/>
            <a:ext cx="12192000" cy="7247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ТЕХНОЛОГИЯ РЕМОНТА КОЛОДЦЕВ</a:t>
            </a:r>
            <a:b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</a:b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МАТЕРИАЛОМ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- 2П»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48142" y="1926268"/>
            <a:ext cx="0" cy="438305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570" y="1697990"/>
            <a:ext cx="5027295" cy="789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buNone/>
            </a:pPr>
            <a:r>
              <a:rPr lang="ru-RU" b="1" dirty="0">
                <a:latin typeface="Century Gothic" panose="020B0502020202020204" pitchFamily="34" charset="0"/>
              </a:rPr>
              <a:t>3. ПОДГОТОВЛЕННАЯ ПОВЕРХНОСТь ДЛЯ РЕМОНТА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1420" y="1640205"/>
            <a:ext cx="5601335" cy="7772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altLang="en-GB" b="1" dirty="0">
                <a:latin typeface="Century Gothic" panose="020B0502020202020204" pitchFamily="34" charset="0"/>
              </a:rPr>
              <a:t>4. 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ru-RU" altLang="en-GB" b="1" dirty="0">
                <a:latin typeface="Century Gothic" panose="020B0502020202020204" pitchFamily="34" charset="0"/>
              </a:rPr>
              <a:t>УСТАНОВКА ОПАЛУБКИ ДЛЯ НАПОЛНЕНИЯ МАТЕРИАЛОМ УРМ-2П</a:t>
            </a:r>
            <a:endParaRPr lang="ru-RU" altLang="en-GB" b="1" dirty="0">
              <a:latin typeface="Century Gothic" panose="020B0502020202020204" pitchFamily="34" charset="0"/>
            </a:endParaRP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53210" y="2565400"/>
            <a:ext cx="3729990" cy="4612640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295515" y="2565400"/>
            <a:ext cx="3512820" cy="4612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5"/>
            <a:ext cx="12192000" cy="7247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ТЕХНОЛОГИЯ РЕМОНТА КОЛОДЦЕВ</a:t>
            </a:r>
            <a:b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</a:b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МАТЕРИАЛОМ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- 2П»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48142" y="1926268"/>
            <a:ext cx="0" cy="438305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570" y="1697990"/>
            <a:ext cx="5027295" cy="789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buNone/>
            </a:pPr>
            <a:r>
              <a:rPr lang="ru-RU" b="1" dirty="0">
                <a:latin typeface="Century Gothic" panose="020B0502020202020204" pitchFamily="34" charset="0"/>
              </a:rPr>
              <a:t>5. УСТАНОВКА ОПАЛУБКИ 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1420" y="1640205"/>
            <a:ext cx="5601335" cy="7772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altLang="en-GB" b="1" dirty="0">
                <a:latin typeface="Century Gothic" panose="020B0502020202020204" pitchFamily="34" charset="0"/>
              </a:rPr>
              <a:t>6. ОБРАБОТКА ОПАЛУБКИ ДЛЯ НАПОЛНЕНИЯ МАТЕРИАЛОМ УРМ-2П</a:t>
            </a:r>
            <a:endParaRPr lang="ru-RU" altLang="en-GB" b="1" dirty="0">
              <a:latin typeface="Century Gothic" panose="020B0502020202020204" pitchFamily="34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06830" y="2617470"/>
            <a:ext cx="3493770" cy="4787265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258685" y="2562860"/>
            <a:ext cx="3420110" cy="4841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5"/>
            <a:ext cx="12192000" cy="7247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  <a:t>ТЕХНОЛОГИЯ РЕМОНТА КОЛОДЦЕВ</a:t>
            </a:r>
            <a:b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/>
              </a:rPr>
            </a:b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МАТЕРИАЛОМ</a:t>
            </a:r>
            <a:r>
              <a:rPr lang="en-US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 </a:t>
            </a:r>
            <a:r>
              <a:rPr lang="ru-RU" sz="2400" b="1" spc="-10" dirty="0">
                <a:solidFill>
                  <a:srgbClr val="001643"/>
                </a:solidFill>
                <a:latin typeface="Century Gothic" panose="020B0502020202020204" pitchFamily="34" charset="0"/>
                <a:cs typeface="Arial" panose="020B0604020202020204"/>
              </a:rPr>
              <a:t>«ПОЛИДАБЕР УРМ - 2П»</a:t>
            </a:r>
            <a:endParaRPr lang="ru-RU" sz="2400" dirty="0">
              <a:solidFill>
                <a:srgbClr val="001643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48142" y="1926268"/>
            <a:ext cx="0" cy="438305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570" y="1697990"/>
            <a:ext cx="5027295" cy="617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buNone/>
            </a:pPr>
            <a:r>
              <a:rPr lang="ru-RU" b="1" dirty="0">
                <a:latin typeface="Century Gothic" panose="020B0502020202020204" pitchFamily="34" charset="0"/>
              </a:rPr>
              <a:t>7. ОПАЛУБКА ЗАКОНЧЕНА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5365" y="1640205"/>
            <a:ext cx="5787390" cy="623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altLang="en-GB" b="1" dirty="0">
                <a:latin typeface="Century Gothic" panose="020B0502020202020204" pitchFamily="34" charset="0"/>
              </a:rPr>
              <a:t>8. НАНЕСЕНИЕ РЕМОНТНОГО МАТЕРИАЛА УРМ-2П</a:t>
            </a:r>
            <a:endParaRPr lang="ru-RU" altLang="en-GB" b="1" dirty="0">
              <a:latin typeface="Century Gothic" panose="020B0502020202020204" pitchFamily="34" charset="0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50670" y="2656840"/>
            <a:ext cx="3135630" cy="4636135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29500" y="2493010"/>
            <a:ext cx="2979420" cy="46748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3902</Words>
  <Application>WPS Presentation</Application>
  <PresentationFormat>Произвольный</PresentationFormat>
  <Paragraphs>177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Century Gothic</vt:lpstr>
      <vt:lpstr>Arial</vt:lpstr>
      <vt:lpstr>GillSans</vt:lpstr>
      <vt:lpstr>Arial MT</vt:lpstr>
      <vt:lpstr>Arial Black</vt:lpstr>
      <vt:lpstr>Gill Sans MT</vt:lpstr>
      <vt:lpstr>Calibri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О ПРОДУКТЕ</vt:lpstr>
      <vt:lpstr>PowerPoint 演示文稿</vt:lpstr>
      <vt:lpstr>PowerPoint 演示文稿</vt:lpstr>
      <vt:lpstr>PowerPoint 演示文稿</vt:lpstr>
      <vt:lpstr>ТЕХНОЛОГИЯ РЕМОНТА КОЛОДЦЕВ  МАТЕРИАЛОМ «ПОЛИДАБЕР УРМ - 2П»</vt:lpstr>
      <vt:lpstr>ТЕХНОЛОГИЯ РЕМОНТА КОЛОДЦЕВ  МАТЕРИАЛОМ «ПОЛИДАБЕР УРМ - 2П»</vt:lpstr>
      <vt:lpstr>ТЕХНОЛОГИЯ РЕМОНТА КОЛОДЦЕВ  МАТЕРИАЛОМ «ПОЛИДАБЕР УРМ - 2П»</vt:lpstr>
      <vt:lpstr>ТЕХНОЛОГИЯ РЕМОНТА КОЛОДЦЕВ  МАТЕРИАЛОМ «ПОЛИДАБЕР УРМ - 2П»</vt:lpstr>
      <vt:lpstr>ТЕХНОЛОГИЯ РЕМОНТА КОЛОДЦЕВ  МАТЕРИАЛОМ «ПОЛИДАБЕР УРМ - 2П»</vt:lpstr>
      <vt:lpstr>ТЕХНОЛОГИЯ РЕМОНТА КОЛОДЦЕВ  МАТЕРИАЛОМ «ПОЛИДАБЕР УРМ - 2П»</vt:lpstr>
      <vt:lpstr>PowerPoint 演示文稿</vt:lpstr>
      <vt:lpstr>PowerPoint 演示文稿</vt:lpstr>
      <vt:lpstr>УНИКАЛЬНЫЕ СВОЙСТВА УНИВЕРСАЛЬНОГО РЕМОНТНОГО МАТЕРИАЛА «ПОЛИДАБЕР УРМ - 2П»</vt:lpstr>
      <vt:lpstr>ДОСТАВКА И ХРАНЕНИЕ УНИВЕРСАЛЬНОГО РЕМОНТНОГО МАТЕРИАЛА «ПОЛИДАБЕР УРМ - 2П»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73</cp:revision>
  <dcterms:created xsi:type="dcterms:W3CDTF">2023-04-18T14:15:00Z</dcterms:created>
  <dcterms:modified xsi:type="dcterms:W3CDTF">2023-12-06T07:58:05Z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ECBCAE98B9C94246B4DA8DED34E6B18C_13</vt:lpwstr>
  </property>
  <property fmtid="{D5CDD505-2E9C-101B-9397-08002B2CF9AE}" pid="3" name="KSOProductBuildVer">
    <vt:lpwstr>1049-12.2.0.13306</vt:lpwstr>
  </property>
</Properties>
</file>